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2CDAFF-E3D9-4520-B8F2-9809266A257A}">
  <a:tblStyle styleId="{3F2CDAFF-E3D9-4520-B8F2-9809266A257A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472C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472C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5b993bc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345b993bc7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345b993bc7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36cb9796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436cb97968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3436cb97968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5a122fb4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345a122fb41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345a122fb41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5a122fb4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345a122fb41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345a122fb41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5a122fb4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345a122fb41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45a122fb41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5a122fb4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345a122fb4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345a122fb41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377949" y="2600909"/>
            <a:ext cx="7232651" cy="179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4300"/>
              <a:buFont typeface="Calibri"/>
              <a:buNone/>
            </a:pPr>
            <a:r>
              <a:rPr lang="ru-RU" sz="4300" b="1">
                <a:solidFill>
                  <a:srgbClr val="B02521"/>
                </a:solidFill>
              </a:rPr>
              <a:t>Глава 16. Аппаратная верификация </a:t>
            </a:r>
            <a:endParaRPr sz="4300" b="1">
              <a:solidFill>
                <a:srgbClr val="B02521"/>
              </a:solidFill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1377949" y="4923922"/>
            <a:ext cx="81519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Преимущества совместной верификации аппаратного и программного обеспечения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4F4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pic>
        <p:nvPicPr>
          <p:cNvPr id="187" name="Google Shape;18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1803" y="2834803"/>
            <a:ext cx="1188394" cy="1188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9725" y="5109048"/>
            <a:ext cx="1352550" cy="61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0750" y="1253652"/>
            <a:ext cx="273050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Содержание</a:t>
            </a:r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896825" y="2450700"/>
            <a:ext cx="7290572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1800">
                <a:solidFill>
                  <a:srgbClr val="B02521"/>
                </a:solidFill>
              </a:rPr>
              <a:t> </a:t>
            </a:r>
            <a:r>
              <a:rPr lang="ru-RU" sz="2000">
                <a:solidFill>
                  <a:srgbClr val="B02521"/>
                </a:solidFill>
              </a:rPr>
              <a:t>Введение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Методы совместной верификации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Использование ISS и ускорителя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Использование RTL-модели процессора и эмулятора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Использование физической модели процессора и эмулятора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Сравнение подходов</a:t>
            </a:r>
            <a:endParaRPr sz="2000">
              <a:solidFill>
                <a:srgbClr val="B02521"/>
              </a:solidFill>
            </a:endParaRPr>
          </a:p>
          <a:p>
            <a:pPr marL="0" lvl="0" indent="-127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Calibri"/>
              <a:buChar char="⦿"/>
            </a:pPr>
            <a:r>
              <a:rPr lang="ru-RU" sz="2000">
                <a:solidFill>
                  <a:srgbClr val="B02521"/>
                </a:solidFill>
              </a:rPr>
              <a:t> Интеграция в среду проектирования</a:t>
            </a:r>
            <a:endParaRPr sz="2000">
              <a:solidFill>
                <a:srgbClr val="B02521"/>
              </a:solidFill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 dirty="0"/>
          </a:p>
        </p:txBody>
      </p:sp>
      <p:sp>
        <p:nvSpPr>
          <p:cNvPr id="99" name="Google Shape;99;p14"/>
          <p:cNvSpPr txBox="1"/>
          <p:nvPr/>
        </p:nvSpPr>
        <p:spPr>
          <a:xfrm>
            <a:off x="7101529" y="479445"/>
            <a:ext cx="240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Содержание</a:t>
            </a:r>
            <a:endParaRPr sz="1200"/>
          </a:p>
        </p:txBody>
      </p:sp>
      <p:sp>
        <p:nvSpPr>
          <p:cNvPr id="100" name="Google Shape;100;p14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2</a:t>
            </a:fld>
            <a:endParaRPr sz="2000">
              <a:solidFill>
                <a:srgbClr val="B0252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245" cy="868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Введение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1200" dirty="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 dirty="0"/>
          </a:p>
        </p:txBody>
      </p:sp>
      <p:sp>
        <p:nvSpPr>
          <p:cNvPr id="108" name="Google Shape;108;p15"/>
          <p:cNvSpPr txBox="1"/>
          <p:nvPr/>
        </p:nvSpPr>
        <p:spPr>
          <a:xfrm>
            <a:off x="7101529" y="479445"/>
            <a:ext cx="240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Введение</a:t>
            </a:r>
            <a:endParaRPr sz="1200"/>
          </a:p>
        </p:txBody>
      </p:sp>
      <p:sp>
        <p:nvSpPr>
          <p:cNvPr id="109" name="Google Shape;109;p15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3</a:t>
            </a:fld>
            <a:endParaRPr sz="2000">
              <a:solidFill>
                <a:srgbClr val="B02521"/>
              </a:solidFill>
            </a:endParaRPr>
          </a:p>
        </p:txBody>
      </p:sp>
      <p:graphicFrame>
        <p:nvGraphicFramePr>
          <p:cNvPr id="110" name="Google Shape;110;p15"/>
          <p:cNvGraphicFramePr/>
          <p:nvPr/>
        </p:nvGraphicFramePr>
        <p:xfrm>
          <a:off x="1139055" y="2996352"/>
          <a:ext cx="3309775" cy="1763100"/>
        </p:xfrm>
        <a:graphic>
          <a:graphicData uri="http://schemas.openxmlformats.org/drawingml/2006/table">
            <a:tbl>
              <a:tblPr firstRow="1" bandRow="1">
                <a:noFill/>
                <a:tableStyleId>{3F2CDAFF-E3D9-4520-B8F2-9809266A257A}</a:tableStyleId>
              </a:tblPr>
              <a:tblGrid>
                <a:gridCol w="3309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9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/>
                        <a:t>Проблемы, возникающие с увеличением объема ПО, если отладка начинается после создания прототипа чипа:</a:t>
                      </a:r>
                      <a:endParaRPr sz="1500"/>
                    </a:p>
                  </a:txBody>
                  <a:tcPr marL="91450" marR="9145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44F41">
                        <a:alpha val="898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 b="1">
                          <a:solidFill>
                            <a:srgbClr val="B02521"/>
                          </a:solidFill>
                        </a:rPr>
                        <a:t>значительные задержки</a:t>
                      </a:r>
                      <a:endParaRPr sz="1700" b="1">
                        <a:solidFill>
                          <a:srgbClr val="B02521"/>
                        </a:solidFill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700" b="1">
                          <a:solidFill>
                            <a:srgbClr val="B02521"/>
                          </a:solidFill>
                        </a:rPr>
                        <a:t>серьезные системные ошибки</a:t>
                      </a:r>
                      <a:endParaRPr sz="1700" b="1">
                        <a:solidFill>
                          <a:srgbClr val="B02521"/>
                        </a:solidFill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1" name="Google Shape;111;p15"/>
          <p:cNvSpPr/>
          <p:nvPr/>
        </p:nvSpPr>
        <p:spPr>
          <a:xfrm>
            <a:off x="8655575" y="3443788"/>
            <a:ext cx="2108100" cy="868200"/>
          </a:xfrm>
          <a:prstGeom prst="rect">
            <a:avLst/>
          </a:prstGeom>
          <a:solidFill>
            <a:srgbClr val="E44F41">
              <a:alpha val="89800"/>
            </a:srgbClr>
          </a:solidFill>
          <a:ln w="9525" cap="flat" cmpd="sng">
            <a:solidFill>
              <a:srgbClr val="E44F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17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Совместная верификация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2" name="Google Shape;112;p15"/>
          <p:cNvCxnSpPr/>
          <p:nvPr/>
        </p:nvCxnSpPr>
        <p:spPr>
          <a:xfrm>
            <a:off x="5088788" y="3877900"/>
            <a:ext cx="2926800" cy="0"/>
          </a:xfrm>
          <a:prstGeom prst="straightConnector1">
            <a:avLst/>
          </a:prstGeom>
          <a:noFill/>
          <a:ln w="28575" cap="flat" cmpd="sng">
            <a:solidFill>
              <a:srgbClr val="710D0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113;p15"/>
          <p:cNvSpPr txBox="1"/>
          <p:nvPr/>
        </p:nvSpPr>
        <p:spPr>
          <a:xfrm>
            <a:off x="5305400" y="3443800"/>
            <a:ext cx="2347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rgbClr val="710D0B"/>
                </a:solidFill>
                <a:latin typeface="Calibri"/>
                <a:ea typeface="Calibri"/>
                <a:cs typeface="Calibri"/>
                <a:sym typeface="Calibri"/>
              </a:rPr>
              <a:t>Решение</a:t>
            </a:r>
            <a:endParaRPr sz="1700" b="1">
              <a:solidFill>
                <a:srgbClr val="710D0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246225" y="4253550"/>
            <a:ext cx="29268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rgbClr val="710D0B"/>
                </a:solidFill>
                <a:latin typeface="Calibri"/>
                <a:ea typeface="Calibri"/>
                <a:cs typeface="Calibri"/>
                <a:sym typeface="Calibri"/>
              </a:rPr>
              <a:t>Позволяет сократить сроки разработки на 2-6 месяцев</a:t>
            </a:r>
            <a:endParaRPr sz="1700" b="1">
              <a:solidFill>
                <a:srgbClr val="710D0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697555" y="1281726"/>
            <a:ext cx="10626115" cy="868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Подходы к ускоренной совместной верификации</a:t>
            </a: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body" idx="2"/>
          </p:nvPr>
        </p:nvSpPr>
        <p:spPr>
          <a:xfrm>
            <a:off x="697550" y="5092075"/>
            <a:ext cx="8548800" cy="1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Существует три подхода к ускоренной совместной верификации: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ISS с программным симулятором и ускорителем или эмулятором;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RTL-модель процессора с ускорителем или эмулятором;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Физическая модель процессора с использованием эмулятора.</a:t>
            </a:r>
            <a:endParaRPr sz="1700"/>
          </a:p>
        </p:txBody>
      </p:sp>
      <p:sp>
        <p:nvSpPr>
          <p:cNvPr id="122" name="Google Shape;122;p16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23" name="Google Shape;123;p16"/>
          <p:cNvSpPr txBox="1"/>
          <p:nvPr/>
        </p:nvSpPr>
        <p:spPr>
          <a:xfrm>
            <a:off x="7101529" y="479445"/>
            <a:ext cx="240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Методы совместной верификации</a:t>
            </a:r>
            <a:endParaRPr sz="1200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4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9076425" y="2111488"/>
            <a:ext cx="2645700" cy="18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Ключевым фактором при выборе метода совместной верификации является тип модели, доступной для процессора.</a:t>
            </a:r>
            <a:endParaRPr sz="1700"/>
          </a:p>
        </p:txBody>
      </p:sp>
      <p:pic>
        <p:nvPicPr>
          <p:cNvPr id="126" name="Google Shape;126;p16" title="Table_№4_glava1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075" y="2149800"/>
            <a:ext cx="8339748" cy="263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96156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Подход 1. ISS + симулятор + ускоритель</a:t>
            </a:r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body" idx="2"/>
          </p:nvPr>
        </p:nvSpPr>
        <p:spPr>
          <a:xfrm>
            <a:off x="697550" y="2224350"/>
            <a:ext cx="44838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Этапы совместной верификации с использованием ISS, программного симулятора и ускорителя: 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ПО в файл с кодом для ПЗУ; 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дизайна аппаратной части для ускорителя и его загрузка; 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Запуск симулятора и ISS; 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Выполнение отладки с помощью инструментов для отладки ПО и ускорителя.</a:t>
            </a:r>
            <a:endParaRPr sz="1700"/>
          </a:p>
        </p:txBody>
      </p:sp>
      <p:sp>
        <p:nvSpPr>
          <p:cNvPr id="134" name="Google Shape;134;p17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35" name="Google Shape;135;p17"/>
          <p:cNvSpPr txBox="1"/>
          <p:nvPr/>
        </p:nvSpPr>
        <p:spPr>
          <a:xfrm>
            <a:off x="7101529" y="479445"/>
            <a:ext cx="240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ISS и ускорителя</a:t>
            </a:r>
            <a:endParaRPr sz="1200"/>
          </a:p>
        </p:txBody>
      </p:sp>
      <p:sp>
        <p:nvSpPr>
          <p:cNvPr id="136" name="Google Shape;136;p17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5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8601" y="2287375"/>
            <a:ext cx="6472175" cy="358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697548" y="1356150"/>
            <a:ext cx="71022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Подход 2. RTL-модель + эмулятор</a:t>
            </a:r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body" idx="2"/>
          </p:nvPr>
        </p:nvSpPr>
        <p:spPr>
          <a:xfrm>
            <a:off x="697550" y="2574400"/>
            <a:ext cx="59250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Шаги для совместной верификации с использованием RTL-модели и эмулятора Incisive: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ПО в файл с кодом для ПЗУ;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дизайна аппаратной части для эмулятора и его загрузка;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Подключение эмулятора и дебаггера ПО к целевой системе, если она есть;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Выполнение отладки с использованием инструментов для отладки ПО и эмулятора.</a:t>
            </a:r>
            <a:endParaRPr sz="1700"/>
          </a:p>
        </p:txBody>
      </p:sp>
      <p:sp>
        <p:nvSpPr>
          <p:cNvPr id="145" name="Google Shape;145;p18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46" name="Google Shape;146;p18"/>
          <p:cNvSpPr txBox="1"/>
          <p:nvPr/>
        </p:nvSpPr>
        <p:spPr>
          <a:xfrm>
            <a:off x="7101529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RTL-модели процессора и эмулятора</a:t>
            </a:r>
            <a:endParaRPr sz="1200"/>
          </a:p>
        </p:txBody>
      </p:sp>
      <p:sp>
        <p:nvSpPr>
          <p:cNvPr id="147" name="Google Shape;147;p18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6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48" name="Google Shape;148;p18" title="9366777.png"/>
          <p:cNvPicPr preferRelativeResize="0"/>
          <p:nvPr/>
        </p:nvPicPr>
        <p:blipFill rotWithShape="1">
          <a:blip r:embed="rId4">
            <a:alphaModFix/>
          </a:blip>
          <a:srcRect l="48678" b="50219"/>
          <a:stretch/>
        </p:blipFill>
        <p:spPr>
          <a:xfrm>
            <a:off x="7265850" y="1571400"/>
            <a:ext cx="4366725" cy="423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>
            <a:spLocks noGrp="1"/>
          </p:cNvSpPr>
          <p:nvPr>
            <p:ph type="title"/>
          </p:nvPr>
        </p:nvSpPr>
        <p:spPr>
          <a:xfrm>
            <a:off x="697550" y="1249000"/>
            <a:ext cx="7730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Подход 3. Физическая модель + эмулятор</a:t>
            </a:r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body" idx="2"/>
          </p:nvPr>
        </p:nvSpPr>
        <p:spPr>
          <a:xfrm>
            <a:off x="697550" y="2117200"/>
            <a:ext cx="5414700" cy="42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Этапы совместной верификации с использованием физической модели, эмулятора и MP-ICE: 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ПО в файл с кодом для ПЗУ;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Компиляция дизайна аппаратной части для эмулятора и его загрузка;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Подключение эмулятора и MP-ICE к целевой системе (или шасси для размещения IP);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Соединение эмулятора и MP-ICE для координированной отладки;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Загрузка файла с кодом для ПЗУ с помощью MP-ICE;</a:t>
            </a:r>
            <a:endParaRPr sz="170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Выполнение отладки с использованием инструментов для отладки ПО и эмулятора.</a:t>
            </a:r>
            <a:endParaRPr sz="1700"/>
          </a:p>
        </p:txBody>
      </p:sp>
      <p:sp>
        <p:nvSpPr>
          <p:cNvPr id="156" name="Google Shape;156;p19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57" name="Google Shape;157;p19"/>
          <p:cNvSpPr txBox="1"/>
          <p:nvPr/>
        </p:nvSpPr>
        <p:spPr>
          <a:xfrm>
            <a:off x="7101529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физической модели процессора и эмулятора</a:t>
            </a:r>
            <a:endParaRPr sz="1200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9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7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0540" y="2117199"/>
            <a:ext cx="6206360" cy="408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>
            <a:spLocks noGrp="1"/>
          </p:cNvSpPr>
          <p:nvPr>
            <p:ph type="title"/>
          </p:nvPr>
        </p:nvSpPr>
        <p:spPr>
          <a:xfrm>
            <a:off x="697555" y="1281726"/>
            <a:ext cx="106260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Сравнение подходов к совместной верификации</a:t>
            </a:r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body" idx="2"/>
          </p:nvPr>
        </p:nvSpPr>
        <p:spPr>
          <a:xfrm>
            <a:off x="717350" y="5309975"/>
            <a:ext cx="10586400" cy="17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700"/>
              <a:t>При выборе подхода, который будет использован в проекте, необходимо учитывать несколько факторов: 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производительность, необходимую для достижения поставленных целей; 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этап начала отладки ПО; 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объем ПО, который необходимо проверить.</a:t>
            </a:r>
            <a:endParaRPr sz="1700"/>
          </a:p>
        </p:txBody>
      </p:sp>
      <p:sp>
        <p:nvSpPr>
          <p:cNvPr id="167" name="Google Shape;167;p20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68" name="Google Shape;168;p20"/>
          <p:cNvSpPr txBox="1"/>
          <p:nvPr/>
        </p:nvSpPr>
        <p:spPr>
          <a:xfrm>
            <a:off x="7101529" y="479445"/>
            <a:ext cx="240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Сравнение подходов</a:t>
            </a:r>
            <a:endParaRPr sz="1200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0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8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70" name="Google Shape;170;p20" title="Table_№4_glava1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050" y="2149925"/>
            <a:ext cx="9544003" cy="3019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title"/>
          </p:nvPr>
        </p:nvSpPr>
        <p:spPr>
          <a:xfrm>
            <a:off x="697550" y="1124625"/>
            <a:ext cx="8063700" cy="11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Интеграция процесса совместной верификации в среду проектирования</a:t>
            </a:r>
            <a:endParaRPr b="1">
              <a:solidFill>
                <a:srgbClr val="B02521"/>
              </a:solidFill>
            </a:endParaRPr>
          </a:p>
        </p:txBody>
      </p:sp>
      <p:sp>
        <p:nvSpPr>
          <p:cNvPr id="177" name="Google Shape;177;p21"/>
          <p:cNvSpPr txBox="1">
            <a:spLocks noGrp="1"/>
          </p:cNvSpPr>
          <p:nvPr>
            <p:ph type="body" idx="2"/>
          </p:nvPr>
        </p:nvSpPr>
        <p:spPr>
          <a:xfrm>
            <a:off x="697550" y="2380775"/>
            <a:ext cx="5405100" cy="30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Одним из наиболее значимых факторов является эффективная координация между командами по аппаратному и программному обеспечению.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Использование ускорителей и эмуляторов в многопользовательской среде позволяет распределить ресурсы между несколькими разработчиками, улучшая процесс разработки и тестирования.</a:t>
            </a:r>
            <a:endParaRPr sz="1700"/>
          </a:p>
        </p:txBody>
      </p:sp>
      <p:sp>
        <p:nvSpPr>
          <p:cNvPr id="178" name="Google Shape;178;p21"/>
          <p:cNvSpPr txBox="1"/>
          <p:nvPr/>
        </p:nvSpPr>
        <p:spPr>
          <a:xfrm>
            <a:off x="4448818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16. Аппаратная верификация</a:t>
            </a:r>
            <a:endParaRPr sz="1200"/>
          </a:p>
        </p:txBody>
      </p:sp>
      <p:sp>
        <p:nvSpPr>
          <p:cNvPr id="179" name="Google Shape;179;p21"/>
          <p:cNvSpPr txBox="1"/>
          <p:nvPr/>
        </p:nvSpPr>
        <p:spPr>
          <a:xfrm>
            <a:off x="7101529" y="479445"/>
            <a:ext cx="240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Интеграция в среду проектирования</a:t>
            </a:r>
            <a:endParaRPr sz="1200"/>
          </a:p>
        </p:txBody>
      </p:sp>
      <p:sp>
        <p:nvSpPr>
          <p:cNvPr id="180" name="Google Shape;180;p21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9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81" name="Google Shape;18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5750" y="2212400"/>
            <a:ext cx="4731261" cy="42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</Words>
  <Application>Microsoft Office PowerPoint</Application>
  <PresentationFormat>Широкоэкранный</PresentationFormat>
  <Paragraphs>85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Arial</vt:lpstr>
      <vt:lpstr>Calibri</vt:lpstr>
      <vt:lpstr>Тема Office</vt:lpstr>
      <vt:lpstr>Глава 16. Аппаратная верификация </vt:lpstr>
      <vt:lpstr>Содержание</vt:lpstr>
      <vt:lpstr>Введение</vt:lpstr>
      <vt:lpstr>Подходы к ускоренной совместной верификации</vt:lpstr>
      <vt:lpstr>Подход 1. ISS + симулятор + ускоритель</vt:lpstr>
      <vt:lpstr>Подход 2. RTL-модель + эмулятор</vt:lpstr>
      <vt:lpstr>Подход 3. Физическая модель + эмулятор</vt:lpstr>
      <vt:lpstr>Сравнение подходов к совместной верификации</vt:lpstr>
      <vt:lpstr>Интеграция процесса совместной верификации в среду проектирования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Алина</dc:creator>
  <cp:lastModifiedBy>Алина Тимощук</cp:lastModifiedBy>
  <cp:revision>2</cp:revision>
  <dcterms:modified xsi:type="dcterms:W3CDTF">2025-04-10T20:58:32Z</dcterms:modified>
</cp:coreProperties>
</file>